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5" r:id="rId4"/>
    <p:sldMasterId id="2147483683" r:id="rId5"/>
  </p:sldMasterIdLst>
  <p:notesMasterIdLst>
    <p:notesMasterId r:id="rId14"/>
  </p:notesMasterIdLst>
  <p:sldIdLst>
    <p:sldId id="260" r:id="rId6"/>
    <p:sldId id="259" r:id="rId7"/>
    <p:sldId id="265" r:id="rId8"/>
    <p:sldId id="261" r:id="rId9"/>
    <p:sldId id="263" r:id="rId10"/>
    <p:sldId id="262" r:id="rId11"/>
    <p:sldId id="266" r:id="rId12"/>
    <p:sldId id="264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Condensed Light" panose="020B0604020202020204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89569-8DAF-498A-A771-74A1B172118F}" v="6" dt="2020-08-11T01:24:29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97"/>
  </p:normalViewPr>
  <p:slideViewPr>
    <p:cSldViewPr snapToGrid="0" snapToObjects="1">
      <p:cViewPr>
        <p:scale>
          <a:sx n="99" d="100"/>
          <a:sy n="99" d="100"/>
        </p:scale>
        <p:origin x="972" y="414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5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020A-27D8-43C0-8C37-ED6720C1CAA2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1BE62-EA72-4D51-B172-E1809927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2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48306EE5-5A6D-48B7-8AE6-C6C18D6B0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0A37217-9348-4B71-A684-03526E5FB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7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B6D5-A1CA-48CF-B19E-241C267B0229}" type="datetime1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93CA6-FA70-4C85-BF66-22DC78EB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78E4E292-4FA1-4635-ADEE-625F65EAAD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909376" y="3094533"/>
            <a:ext cx="2341270" cy="66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9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9" y="52222"/>
            <a:ext cx="10978662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49" y="1066983"/>
            <a:ext cx="12032902" cy="4951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49" y="6418818"/>
            <a:ext cx="3046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55C58-77A9-489D-AD02-A471F82B1C12}" type="datetime1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6416566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Georgia Institute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11542"/>
            <a:ext cx="1829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42DAEFF7-C965-4B33-A98B-A22D1F5EAA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71703"/>
          <a:stretch/>
        </p:blipFill>
        <p:spPr>
          <a:xfrm>
            <a:off x="11177155" y="130523"/>
            <a:ext cx="780384" cy="7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ytech-racing/code-2020/tree/refactore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2B9CBD7-A043-4A09-9695-D8A604A59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It’s not just file sharing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0462AD-E8FC-4896-BDE8-A9FC714031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Git</a:t>
            </a:r>
          </a:p>
        </p:txBody>
      </p:sp>
    </p:spTree>
    <p:extLst>
      <p:ext uri="{BB962C8B-B14F-4D97-AF65-F5344CB8AC3E}">
        <p14:creationId xmlns:p14="http://schemas.microsoft.com/office/powerpoint/2010/main" val="372708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7B353-E05E-47CC-BC62-7809DD527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not wrong, you’re just </a:t>
            </a:r>
            <a:r>
              <a:rPr lang="en-US" dirty="0" err="1"/>
              <a:t>smol</a:t>
            </a:r>
            <a:r>
              <a:rPr lang="en-US" dirty="0"/>
              <a:t> brain</a:t>
            </a:r>
          </a:p>
          <a:p>
            <a:r>
              <a:rPr lang="en-US" dirty="0"/>
              <a:t>Git allows multiple users to share access to the same remote repository and store changes in the same location</a:t>
            </a:r>
          </a:p>
          <a:p>
            <a:r>
              <a:rPr lang="en-US" dirty="0"/>
              <a:t>Technically this is all you need to know, but we’re still going to go over the actual purpose of version control</a:t>
            </a:r>
          </a:p>
          <a:p>
            <a:r>
              <a:rPr lang="en-US" dirty="0"/>
              <a:t>Copying remote: git clone &lt;remote </a:t>
            </a:r>
            <a:r>
              <a:rPr lang="en-US" dirty="0" err="1"/>
              <a:t>url</a:t>
            </a:r>
            <a:r>
              <a:rPr lang="en-US" dirty="0"/>
              <a:t>&gt;</a:t>
            </a:r>
          </a:p>
          <a:p>
            <a:r>
              <a:rPr lang="en-US" dirty="0"/>
              <a:t>Getting other people’s changes: git pull</a:t>
            </a:r>
          </a:p>
          <a:p>
            <a:r>
              <a:rPr lang="en-US" dirty="0"/>
              <a:t>Sharing your changes: git push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D6865-45C6-44F4-9997-013F36143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9" y="27055"/>
            <a:ext cx="10978662" cy="1014761"/>
          </a:xfrm>
        </p:spPr>
        <p:txBody>
          <a:bodyPr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iS</a:t>
            </a:r>
            <a:r>
              <a:rPr lang="en-US" dirty="0"/>
              <a:t> </a:t>
            </a:r>
            <a:r>
              <a:rPr lang="en-US" dirty="0" err="1"/>
              <a:t>fOr</a:t>
            </a:r>
            <a:r>
              <a:rPr lang="en-US" dirty="0"/>
              <a:t> </a:t>
            </a:r>
            <a:r>
              <a:rPr lang="en-US" dirty="0" err="1"/>
              <a:t>fiLe</a:t>
            </a:r>
            <a:r>
              <a:rPr lang="en-US" dirty="0"/>
              <a:t> </a:t>
            </a:r>
            <a:r>
              <a:rPr lang="en-US" dirty="0" err="1"/>
              <a:t>sHaRinG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3BBA5-8352-4FB3-ACF3-FD7DA337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DF9-92C5-4EA7-8195-8D4C61010B94}" type="datetime1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E5C84-6182-4645-A5F0-418CD71A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Georgia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87839-9F81-4A60-813F-10874EEE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Mocking SpongeBob | Know Your Meme">
            <a:extLst>
              <a:ext uri="{FF2B5EF4-FFF2-40B4-BE49-F238E27FC236}">
                <a16:creationId xmlns:a16="http://schemas.microsoft.com/office/drawing/2014/main" id="{5DB27A32-95E2-47BC-9AD7-42B4C117C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6" y="58151"/>
            <a:ext cx="1652071" cy="9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 create repo">
            <a:extLst>
              <a:ext uri="{FF2B5EF4-FFF2-40B4-BE49-F238E27FC236}">
                <a16:creationId xmlns:a16="http://schemas.microsoft.com/office/drawing/2014/main" id="{869EF662-73B5-4F21-A114-4E632B9D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74" y="2519880"/>
            <a:ext cx="595312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511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67B353-E05E-47CC-BC62-7809DD527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Saves entire project state (commit)</a:t>
            </a:r>
          </a:p>
          <a:p>
            <a:r>
              <a:rPr lang="en-US" dirty="0"/>
              <a:t>Allows different sets of changes starting at the same project state (branching)</a:t>
            </a:r>
          </a:p>
          <a:p>
            <a:r>
              <a:rPr lang="en-US" dirty="0"/>
              <a:t>Those changes can be integrated back into the main control flow (merging)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D6865-45C6-44F4-9997-013F3614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3BBA5-8352-4FB3-ACF3-FD7DA337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1DDF9-92C5-4EA7-8195-8D4C61010B94}" type="datetime1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E5C84-6182-4645-A5F0-418CD71A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Georgia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87839-9F81-4A60-813F-10874EEE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Git for Beginners - Developer How-to">
            <a:extLst>
              <a:ext uri="{FF2B5EF4-FFF2-40B4-BE49-F238E27FC236}">
                <a16:creationId xmlns:a16="http://schemas.microsoft.com/office/drawing/2014/main" id="{98A552F7-6B5B-4E59-BDEB-68A34C00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626" y="2591763"/>
            <a:ext cx="4412747" cy="382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llout: Line with No Border 7">
            <a:extLst>
              <a:ext uri="{FF2B5EF4-FFF2-40B4-BE49-F238E27FC236}">
                <a16:creationId xmlns:a16="http://schemas.microsoft.com/office/drawing/2014/main" id="{69543B14-E59F-4509-AEB2-29DB357D8C34}"/>
              </a:ext>
            </a:extLst>
          </p:cNvPr>
          <p:cNvSpPr/>
          <p:nvPr/>
        </p:nvSpPr>
        <p:spPr>
          <a:xfrm>
            <a:off x="2114026" y="4056329"/>
            <a:ext cx="1392572" cy="453006"/>
          </a:xfrm>
          <a:prstGeom prst="callout1">
            <a:avLst>
              <a:gd name="adj1" fmla="val 48480"/>
              <a:gd name="adj2" fmla="val 98294"/>
              <a:gd name="adj3" fmla="val 73711"/>
              <a:gd name="adj4" fmla="val 159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9" name="Callout: Line with No Border 8">
            <a:extLst>
              <a:ext uri="{FF2B5EF4-FFF2-40B4-BE49-F238E27FC236}">
                <a16:creationId xmlns:a16="http://schemas.microsoft.com/office/drawing/2014/main" id="{256C8B1E-99EB-45C2-8CBD-F1B17E76815C}"/>
              </a:ext>
            </a:extLst>
          </p:cNvPr>
          <p:cNvSpPr/>
          <p:nvPr/>
        </p:nvSpPr>
        <p:spPr>
          <a:xfrm>
            <a:off x="2660709" y="3040298"/>
            <a:ext cx="1392572" cy="453006"/>
          </a:xfrm>
          <a:prstGeom prst="callout1">
            <a:avLst>
              <a:gd name="adj1" fmla="val 48480"/>
              <a:gd name="adj2" fmla="val 98294"/>
              <a:gd name="adj3" fmla="val 166303"/>
              <a:gd name="adj4" fmla="val 1610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BA7CB3-C512-4BB1-9081-86C67CC69C8B}"/>
              </a:ext>
            </a:extLst>
          </p:cNvPr>
          <p:cNvSpPr/>
          <p:nvPr/>
        </p:nvSpPr>
        <p:spPr>
          <a:xfrm>
            <a:off x="4865615" y="3599129"/>
            <a:ext cx="2122414" cy="515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llout: Line with No Border 11">
            <a:extLst>
              <a:ext uri="{FF2B5EF4-FFF2-40B4-BE49-F238E27FC236}">
                <a16:creationId xmlns:a16="http://schemas.microsoft.com/office/drawing/2014/main" id="{F3BB5D69-EA66-4306-8590-7F2D351D9AB2}"/>
              </a:ext>
            </a:extLst>
          </p:cNvPr>
          <p:cNvSpPr/>
          <p:nvPr/>
        </p:nvSpPr>
        <p:spPr>
          <a:xfrm>
            <a:off x="7685016" y="3372626"/>
            <a:ext cx="1392572" cy="453006"/>
          </a:xfrm>
          <a:prstGeom prst="callout1">
            <a:avLst>
              <a:gd name="adj1" fmla="val 57739"/>
              <a:gd name="adj2" fmla="val 2511"/>
              <a:gd name="adj3" fmla="val 212599"/>
              <a:gd name="adj4" fmla="val -630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374175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6BA7AF-B295-42BD-898B-209A987D9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9" y="1066983"/>
            <a:ext cx="8703724" cy="226733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latin typeface="Consolas" panose="020B0609020204030204" pitchFamily="49" charset="0"/>
              </a:rPr>
              <a:t>mkdir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tmp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cd </a:t>
            </a:r>
            <a:r>
              <a:rPr lang="en-US" sz="1200" dirty="0" err="1">
                <a:latin typeface="Consolas" panose="020B0609020204030204" pitchFamily="49" charset="0"/>
              </a:rPr>
              <a:t>tmp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git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Initialized empty Git repository in /</a:t>
            </a:r>
            <a:r>
              <a:rPr lang="en-US" sz="1200" dirty="0" err="1">
                <a:latin typeface="Consolas" panose="020B0609020204030204" pitchFamily="49" charset="0"/>
              </a:rPr>
              <a:t>mnt</a:t>
            </a:r>
            <a:r>
              <a:rPr lang="en-US" sz="1200" dirty="0">
                <a:latin typeface="Consolas" panose="020B0609020204030204" pitchFamily="49" charset="0"/>
              </a:rPr>
              <a:t>/c/Users/</a:t>
            </a:r>
            <a:r>
              <a:rPr lang="en-US" sz="1200" dirty="0" err="1">
                <a:latin typeface="Consolas" panose="020B0609020204030204" pitchFamily="49" charset="0"/>
              </a:rPr>
              <a:t>Atul_Merchia</a:t>
            </a:r>
            <a:r>
              <a:rPr lang="en-US" sz="1200" dirty="0">
                <a:latin typeface="Consolas" panose="020B0609020204030204" pitchFamily="49" charset="0"/>
              </a:rPr>
              <a:t>/Desktop/safe/</a:t>
            </a:r>
            <a:r>
              <a:rPr lang="en-US" sz="1200" dirty="0" err="1">
                <a:latin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</a:rPr>
              <a:t>/.git/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git checkout -b master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Switched to a new branch 'master’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echo HELLO &gt; test.txt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git add 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git commit -m “initial commit”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	[master (root-commit) 55d7add] initial commit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	1 file changed, 1 insertion(+)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	create mode 100644 test.txt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git branch changeset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389B1A-4E65-403C-9929-38C40586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B6D5-A1CA-48CF-B19E-241C267B0229}" type="datetime1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2626B-A5BE-4313-BF2D-6095666D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25530-1B1F-4D57-B224-8EDDFD35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410F71-7F54-4C79-917D-65712D5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4B657D-DD8F-4CE1-90E9-543A6279FD2D}"/>
              </a:ext>
            </a:extLst>
          </p:cNvPr>
          <p:cNvGrpSpPr/>
          <p:nvPr/>
        </p:nvGrpSpPr>
        <p:grpSpPr>
          <a:xfrm>
            <a:off x="4125048" y="3489436"/>
            <a:ext cx="1677798" cy="669371"/>
            <a:chOff x="6478779" y="2685713"/>
            <a:chExt cx="1677798" cy="669371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E1C47F88-A952-4FC3-865E-F9824271DD2E}"/>
                </a:ext>
              </a:extLst>
            </p:cNvPr>
            <p:cNvSpPr txBox="1">
              <a:spLocks/>
            </p:cNvSpPr>
            <p:nvPr/>
          </p:nvSpPr>
          <p:spPr>
            <a:xfrm>
              <a:off x="6478779" y="2962712"/>
              <a:ext cx="1543574" cy="392372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### test.txt ###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HELLO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6CCB8E-54CE-4236-A909-5B8FC7D78449}"/>
                </a:ext>
              </a:extLst>
            </p:cNvPr>
            <p:cNvSpPr txBox="1"/>
            <p:nvPr/>
          </p:nvSpPr>
          <p:spPr>
            <a:xfrm>
              <a:off x="6478779" y="2685713"/>
              <a:ext cx="1677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Initial Commit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1B1E63F-1A90-4822-AC48-34C9CA790DFC}"/>
              </a:ext>
            </a:extLst>
          </p:cNvPr>
          <p:cNvSpPr/>
          <p:nvPr/>
        </p:nvSpPr>
        <p:spPr>
          <a:xfrm rot="19454782">
            <a:off x="2434148" y="3686314"/>
            <a:ext cx="13195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noFill/>
                  <a:prstDash val="solid"/>
                </a:ln>
                <a:solidFill>
                  <a:srgbClr val="A7934B"/>
                </a:solidFill>
                <a:effectLst/>
              </a:rPr>
              <a:t>master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6F8080-FE2C-4A09-BB5C-46B2A3BE658F}"/>
              </a:ext>
            </a:extLst>
          </p:cNvPr>
          <p:cNvSpPr/>
          <p:nvPr/>
        </p:nvSpPr>
        <p:spPr>
          <a:xfrm rot="19454782">
            <a:off x="2173909" y="5008663"/>
            <a:ext cx="18646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noFill/>
                  <a:prstDash val="solid"/>
                </a:ln>
                <a:solidFill>
                  <a:srgbClr val="A7934B"/>
                </a:solidFill>
                <a:effectLst/>
              </a:rPr>
              <a:t>changeset</a:t>
            </a:r>
          </a:p>
        </p:txBody>
      </p:sp>
    </p:spTree>
    <p:extLst>
      <p:ext uri="{BB962C8B-B14F-4D97-AF65-F5344CB8AC3E}">
        <p14:creationId xmlns:p14="http://schemas.microsoft.com/office/powerpoint/2010/main" val="375207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6BA7AF-B295-42BD-898B-209A987D9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9" y="1066983"/>
            <a:ext cx="8191996" cy="5224760"/>
          </a:xfrm>
        </p:spPr>
        <p:txBody>
          <a:bodyPr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echo CURRENT BRANCH: MASTER &gt; test.txt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git add 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git commit -m “made some change”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[master 5ed01b4] made some change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	1 file changed, 1 insertion(+)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git checkout changeset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Switched to branch 'changeset’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echo CURRENT_BRANCH: CHANGESET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git add 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git commit -m “made a slightly different change”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[changeset 7113669] made a slightly different change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	1 file changed, 1 insertion(+)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389B1A-4E65-403C-9929-38C40586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B6D5-A1CA-48CF-B19E-241C267B0229}" type="datetime1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2626B-A5BE-4313-BF2D-6095666D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25530-1B1F-4D57-B224-8EDDFD35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410F71-7F54-4C79-917D-65712D5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 (continued)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54FA48-586F-4E3C-B6F8-EEC11C3CD14C}"/>
              </a:ext>
            </a:extLst>
          </p:cNvPr>
          <p:cNvGrpSpPr/>
          <p:nvPr/>
        </p:nvGrpSpPr>
        <p:grpSpPr>
          <a:xfrm>
            <a:off x="2173909" y="3372772"/>
            <a:ext cx="6789941" cy="2358840"/>
            <a:chOff x="4486355" y="2646333"/>
            <a:chExt cx="6789941" cy="23588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44B657D-DD8F-4CE1-90E9-543A6279FD2D}"/>
                </a:ext>
              </a:extLst>
            </p:cNvPr>
            <p:cNvGrpSpPr/>
            <p:nvPr/>
          </p:nvGrpSpPr>
          <p:grpSpPr>
            <a:xfrm>
              <a:off x="6437494" y="2753909"/>
              <a:ext cx="1677798" cy="669371"/>
              <a:chOff x="6478779" y="2685713"/>
              <a:chExt cx="1677798" cy="669371"/>
            </a:xfrm>
          </p:grpSpPr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E1C47F88-A952-4FC3-865E-F9824271DD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8779" y="2962712"/>
                <a:ext cx="1543574" cy="39237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### test.txt ###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HELLO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6CCB8E-54CE-4236-A909-5B8FC7D78449}"/>
                  </a:ext>
                </a:extLst>
              </p:cNvPr>
              <p:cNvSpPr txBox="1"/>
              <p:nvPr/>
            </p:nvSpPr>
            <p:spPr>
              <a:xfrm>
                <a:off x="6478779" y="2685713"/>
                <a:ext cx="16777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Initial Commit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2545CD-2F8B-49D9-B42A-1B3FDD979C5D}"/>
                </a:ext>
              </a:extLst>
            </p:cNvPr>
            <p:cNvGrpSpPr/>
            <p:nvPr/>
          </p:nvGrpSpPr>
          <p:grpSpPr>
            <a:xfrm>
              <a:off x="9054734" y="2646333"/>
              <a:ext cx="2053782" cy="869517"/>
              <a:chOff x="9514636" y="2318300"/>
              <a:chExt cx="2053782" cy="869517"/>
            </a:xfrm>
          </p:grpSpPr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D5E150A9-92B1-46EF-8618-878499F17E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14636" y="2601309"/>
                <a:ext cx="2053782" cy="5865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### test.txt ###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HELLO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CURRENT BRANCH: MASTER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5F34E4-3CC5-45E2-B7FD-2740A0400C0E}"/>
                  </a:ext>
                </a:extLst>
              </p:cNvPr>
              <p:cNvSpPr txBox="1"/>
              <p:nvPr/>
            </p:nvSpPr>
            <p:spPr>
              <a:xfrm>
                <a:off x="9514636" y="2318300"/>
                <a:ext cx="16777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Made some change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668C12-D936-4F0F-86A0-836B0569289F}"/>
                </a:ext>
              </a:extLst>
            </p:cNvPr>
            <p:cNvGrpSpPr/>
            <p:nvPr/>
          </p:nvGrpSpPr>
          <p:grpSpPr>
            <a:xfrm>
              <a:off x="8886953" y="4135656"/>
              <a:ext cx="2389343" cy="869517"/>
              <a:chOff x="8826738" y="3645114"/>
              <a:chExt cx="2389343" cy="869517"/>
            </a:xfrm>
          </p:grpSpPr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B2CADE54-D126-4D2C-89E5-4266F1BCE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26738" y="3928123"/>
                <a:ext cx="2297063" cy="5865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### test.txt ###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HELLO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CURRENT BRANCH: CHANGESET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D44985-7C5A-444A-BD84-5D80035DA390}"/>
                  </a:ext>
                </a:extLst>
              </p:cNvPr>
              <p:cNvSpPr txBox="1"/>
              <p:nvPr/>
            </p:nvSpPr>
            <p:spPr>
              <a:xfrm>
                <a:off x="8826738" y="3645114"/>
                <a:ext cx="2389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Made a slightly different change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B1E63F-1A90-4822-AC48-34C9CA790DFC}"/>
                </a:ext>
              </a:extLst>
            </p:cNvPr>
            <p:cNvSpPr/>
            <p:nvPr/>
          </p:nvSpPr>
          <p:spPr>
            <a:xfrm rot="19454782">
              <a:off x="4746594" y="2950787"/>
              <a:ext cx="131959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22225">
                    <a:noFill/>
                    <a:prstDash val="solid"/>
                  </a:ln>
                  <a:solidFill>
                    <a:srgbClr val="A7934B"/>
                  </a:solidFill>
                  <a:effectLst/>
                </a:rPr>
                <a:t>master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6F8080-FE2C-4A09-BB5C-46B2A3BE658F}"/>
                </a:ext>
              </a:extLst>
            </p:cNvPr>
            <p:cNvSpPr/>
            <p:nvPr/>
          </p:nvSpPr>
          <p:spPr>
            <a:xfrm rot="19454782">
              <a:off x="4486355" y="4273136"/>
              <a:ext cx="1864614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22225">
                    <a:noFill/>
                    <a:prstDash val="solid"/>
                  </a:ln>
                  <a:solidFill>
                    <a:srgbClr val="A7934B"/>
                  </a:solidFill>
                  <a:effectLst/>
                </a:rPr>
                <a:t>changeset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61C26BA-4928-4CB0-BBD5-933016C41074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>
            <a:xfrm flipV="1">
              <a:off x="7981068" y="3222596"/>
              <a:ext cx="1073666" cy="44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7EC6090-D4DB-4878-A3FD-9BC6FC3FC7B8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>
              <a:off x="7981068" y="3227094"/>
              <a:ext cx="905885" cy="14848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231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37AAD1-73AC-402A-9A45-F5E601292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git checkout master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Switched to branch 'master’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git merge changeset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Auto-merging test.txt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CONFLICT (content): Merge conflict in test.txt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Automatic merge failed; fix conflicts and then commit the result.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18E54-F2F3-464A-8CA5-3B29D91A4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B6D5-A1CA-48CF-B19E-241C267B0229}" type="datetime1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6C0AE-933D-4649-91C7-7A929E66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E605-3184-44E0-8149-88767736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150002-B9C9-43FF-991F-409D0AB7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 (continued)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2E341C-C00B-4D5E-8CAF-7F400C7F138E}"/>
              </a:ext>
            </a:extLst>
          </p:cNvPr>
          <p:cNvGrpSpPr/>
          <p:nvPr/>
        </p:nvGrpSpPr>
        <p:grpSpPr>
          <a:xfrm>
            <a:off x="2125553" y="2831848"/>
            <a:ext cx="1677798" cy="669371"/>
            <a:chOff x="6478779" y="2685713"/>
            <a:chExt cx="1677798" cy="669371"/>
          </a:xfrm>
        </p:grpSpPr>
        <p:sp>
          <p:nvSpPr>
            <p:cNvPr id="21" name="Content Placeholder 1">
              <a:extLst>
                <a:ext uri="{FF2B5EF4-FFF2-40B4-BE49-F238E27FC236}">
                  <a16:creationId xmlns:a16="http://schemas.microsoft.com/office/drawing/2014/main" id="{1CA031C8-9604-4F51-8360-139578AA0F59}"/>
                </a:ext>
              </a:extLst>
            </p:cNvPr>
            <p:cNvSpPr txBox="1">
              <a:spLocks/>
            </p:cNvSpPr>
            <p:nvPr/>
          </p:nvSpPr>
          <p:spPr>
            <a:xfrm>
              <a:off x="6478779" y="2962712"/>
              <a:ext cx="1543574" cy="392372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### test.txt ###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HELLO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5B0697-0D08-440E-ABC7-776BEC9AC936}"/>
                </a:ext>
              </a:extLst>
            </p:cNvPr>
            <p:cNvSpPr txBox="1"/>
            <p:nvPr/>
          </p:nvSpPr>
          <p:spPr>
            <a:xfrm>
              <a:off x="6478779" y="2685713"/>
              <a:ext cx="1677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Initial Commit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0C60BC-335D-48D7-A594-84068FA59AA8}"/>
              </a:ext>
            </a:extLst>
          </p:cNvPr>
          <p:cNvGrpSpPr/>
          <p:nvPr/>
        </p:nvGrpSpPr>
        <p:grpSpPr>
          <a:xfrm>
            <a:off x="4742793" y="2724272"/>
            <a:ext cx="2053782" cy="869517"/>
            <a:chOff x="9514636" y="2318300"/>
            <a:chExt cx="2053782" cy="869517"/>
          </a:xfrm>
        </p:grpSpPr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26612C48-9A44-466F-8D99-C051C6CB566B}"/>
                </a:ext>
              </a:extLst>
            </p:cNvPr>
            <p:cNvSpPr txBox="1">
              <a:spLocks/>
            </p:cNvSpPr>
            <p:nvPr/>
          </p:nvSpPr>
          <p:spPr>
            <a:xfrm>
              <a:off x="9514636" y="2601309"/>
              <a:ext cx="2053782" cy="586508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### test.txt ###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HELLO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CURRENT BRANCH: MASTER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C4266E-8751-47CD-95E6-D54DC7F5FDB9}"/>
                </a:ext>
              </a:extLst>
            </p:cNvPr>
            <p:cNvSpPr txBox="1"/>
            <p:nvPr/>
          </p:nvSpPr>
          <p:spPr>
            <a:xfrm>
              <a:off x="9514636" y="2318300"/>
              <a:ext cx="1677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Made some change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80919D-1FED-4107-9E1E-F81139E54529}"/>
              </a:ext>
            </a:extLst>
          </p:cNvPr>
          <p:cNvGrpSpPr/>
          <p:nvPr/>
        </p:nvGrpSpPr>
        <p:grpSpPr>
          <a:xfrm>
            <a:off x="4575012" y="4213595"/>
            <a:ext cx="2389343" cy="869517"/>
            <a:chOff x="8826738" y="3645114"/>
            <a:chExt cx="2389343" cy="869517"/>
          </a:xfrm>
        </p:grpSpPr>
        <p:sp>
          <p:nvSpPr>
            <p:cNvPr id="17" name="Content Placeholder 1">
              <a:extLst>
                <a:ext uri="{FF2B5EF4-FFF2-40B4-BE49-F238E27FC236}">
                  <a16:creationId xmlns:a16="http://schemas.microsoft.com/office/drawing/2014/main" id="{D11BD0DD-474C-4CD0-9C6D-9E17638AB759}"/>
                </a:ext>
              </a:extLst>
            </p:cNvPr>
            <p:cNvSpPr txBox="1">
              <a:spLocks/>
            </p:cNvSpPr>
            <p:nvPr/>
          </p:nvSpPr>
          <p:spPr>
            <a:xfrm>
              <a:off x="8826738" y="3928123"/>
              <a:ext cx="2297063" cy="586508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### test.txt ###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HELLO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CURRENT BRANCH: CHANGESET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C82202-C293-4650-92AD-F972AC29165D}"/>
                </a:ext>
              </a:extLst>
            </p:cNvPr>
            <p:cNvSpPr txBox="1"/>
            <p:nvPr/>
          </p:nvSpPr>
          <p:spPr>
            <a:xfrm>
              <a:off x="8826738" y="3645114"/>
              <a:ext cx="23893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Made a slightly different change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20088C4-B42F-4E06-8524-2AB37F575AB7}"/>
              </a:ext>
            </a:extLst>
          </p:cNvPr>
          <p:cNvSpPr/>
          <p:nvPr/>
        </p:nvSpPr>
        <p:spPr>
          <a:xfrm rot="19454782">
            <a:off x="434653" y="3028726"/>
            <a:ext cx="13195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noFill/>
                  <a:prstDash val="solid"/>
                </a:ln>
                <a:solidFill>
                  <a:srgbClr val="A7934B"/>
                </a:solidFill>
                <a:effectLst/>
              </a:rPr>
              <a:t>master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93314-96A1-473A-AA83-962014E2EB16}"/>
              </a:ext>
            </a:extLst>
          </p:cNvPr>
          <p:cNvSpPr/>
          <p:nvPr/>
        </p:nvSpPr>
        <p:spPr>
          <a:xfrm rot="19454782">
            <a:off x="174414" y="4351075"/>
            <a:ext cx="18646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noFill/>
                  <a:prstDash val="solid"/>
                </a:ln>
                <a:solidFill>
                  <a:srgbClr val="A7934B"/>
                </a:solidFill>
                <a:effectLst/>
              </a:rPr>
              <a:t>changeset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21BF1F-BE20-4DF4-A21A-06072A35E121}"/>
              </a:ext>
            </a:extLst>
          </p:cNvPr>
          <p:cNvCxnSpPr>
            <a:stCxn id="21" idx="3"/>
            <a:endCxn id="19" idx="1"/>
          </p:cNvCxnSpPr>
          <p:nvPr/>
        </p:nvCxnSpPr>
        <p:spPr>
          <a:xfrm flipV="1">
            <a:off x="3669127" y="3300535"/>
            <a:ext cx="1073666" cy="44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C460ED-5F8D-44A0-BF60-A00A189161E5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3669127" y="3305033"/>
            <a:ext cx="905885" cy="1484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DCFAD3-3FD8-4012-A01F-22E5777984C8}"/>
              </a:ext>
            </a:extLst>
          </p:cNvPr>
          <p:cNvGrpSpPr/>
          <p:nvPr/>
        </p:nvGrpSpPr>
        <p:grpSpPr>
          <a:xfrm>
            <a:off x="7917652" y="2323831"/>
            <a:ext cx="3649476" cy="1665403"/>
            <a:chOff x="9514636" y="2318300"/>
            <a:chExt cx="2053782" cy="1665403"/>
          </a:xfrm>
        </p:grpSpPr>
        <p:sp>
          <p:nvSpPr>
            <p:cNvPr id="27" name="Content Placeholder 1">
              <a:extLst>
                <a:ext uri="{FF2B5EF4-FFF2-40B4-BE49-F238E27FC236}">
                  <a16:creationId xmlns:a16="http://schemas.microsoft.com/office/drawing/2014/main" id="{571EB52A-685A-472F-B1F4-951AE30072B4}"/>
                </a:ext>
              </a:extLst>
            </p:cNvPr>
            <p:cNvSpPr txBox="1">
              <a:spLocks/>
            </p:cNvSpPr>
            <p:nvPr/>
          </p:nvSpPr>
          <p:spPr>
            <a:xfrm>
              <a:off x="9514636" y="2601309"/>
              <a:ext cx="2053782" cy="1382394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### test.txt ###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HELLO	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&lt;&lt;&lt;&lt;&lt;&lt;&lt; HEAD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CURRENT BRANCH: MASTER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=======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CURRENT_BRANCH: CHANGESET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&gt;&gt;&gt;&gt;&gt;&gt;&gt; changeset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028DAA-FC49-4C74-81DC-81A022094A02}"/>
                </a:ext>
              </a:extLst>
            </p:cNvPr>
            <p:cNvSpPr txBox="1"/>
            <p:nvPr/>
          </p:nvSpPr>
          <p:spPr>
            <a:xfrm>
              <a:off x="9514636" y="2318300"/>
              <a:ext cx="1677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MERGE CONFLICT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121A61-B90D-4D32-BB36-8A105D51F232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6796575" y="3298037"/>
            <a:ext cx="1121077" cy="24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690561-9D17-4498-A916-41EFE71BADB6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V="1">
            <a:off x="6872075" y="3298037"/>
            <a:ext cx="1045577" cy="1491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7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FB1E3B-AC56-4D82-B7AE-048074D3E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possible states</a:t>
            </a:r>
          </a:p>
          <a:p>
            <a:pPr lvl="1"/>
            <a:r>
              <a:rPr lang="en-US" dirty="0"/>
              <a:t>Staged – will be included in next commit</a:t>
            </a:r>
          </a:p>
          <a:p>
            <a:pPr lvl="1"/>
            <a:r>
              <a:rPr lang="en-US" dirty="0"/>
              <a:t>Not staged – has been edited in some way but won’t be committed</a:t>
            </a:r>
          </a:p>
          <a:p>
            <a:pPr lvl="1"/>
            <a:r>
              <a:rPr lang="en-US" dirty="0"/>
              <a:t>Untracked – Git has no idea what’s going on (usually applies to newly created files)</a:t>
            </a:r>
          </a:p>
          <a:p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Git can’t even see files listed in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3D61F6-C6B7-45E4-98F8-F9738BEB1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B6D5-A1CA-48CF-B19E-241C267B0229}" type="datetime1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68057-2FFE-483F-8417-FBB5E8DAA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1B2D-9A18-46F7-AA04-F2646BF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6612EA-8388-48E2-AFCD-F61775CE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Local Status</a:t>
            </a:r>
          </a:p>
        </p:txBody>
      </p:sp>
      <p:pic>
        <p:nvPicPr>
          <p:cNvPr id="3078" name="Picture 6" descr="How can I run 'git diff some/long/file/name' without typing the ...">
            <a:extLst>
              <a:ext uri="{FF2B5EF4-FFF2-40B4-BE49-F238E27FC236}">
                <a16:creationId xmlns:a16="http://schemas.microsoft.com/office/drawing/2014/main" id="{B04379B4-1370-45E7-ACBA-D72320FD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32" y="2631887"/>
            <a:ext cx="4660479" cy="338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gnoring files using .gitignore in Git – Free Software Tutorials">
            <a:extLst>
              <a:ext uri="{FF2B5EF4-FFF2-40B4-BE49-F238E27FC236}">
                <a16:creationId xmlns:a16="http://schemas.microsoft.com/office/drawing/2014/main" id="{68DCED82-7B25-4F8D-8F78-9BE602D4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05" y="3429000"/>
            <a:ext cx="43719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04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6FC975-823B-464B-AAAE-FC327562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clone &lt;URL&gt;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Clones repository into folder in current directory with same name as repository.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fetch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Fetch remote (synchronizes branches)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pull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Pulling (gets actual changes from remote):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branch &lt;BRANCH NAME&gt;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Creates a branch. This does not switch to the new branch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checkout -b &lt;BRANCH NAME&gt;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Creates a new branch AND switches to it </a:t>
            </a:r>
          </a:p>
          <a:p>
            <a:pPr marL="914400" lvl="2">
              <a:lnSpc>
                <a:spcPct val="107000"/>
              </a:lnSpc>
              <a:spcBef>
                <a:spcPts val="0"/>
              </a:spcBef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**If branch already exists in remote, simply do 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fetch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then use 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checkout &lt;BRANCH NAME&gt;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**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checkout &lt;BRANCH NAME OR COMMIT HASH&gt;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Changes current branch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add &lt;FILEPATH OR DIRECTORY&gt;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Mark files that you want to commit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status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View files marked for commit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diff &lt;BRANCH NAME OR COMMIT HASH&gt; &lt;FILENAME?&gt;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View changes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commit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Commit changes. This puts you in a vim-style editor to write your commit message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commit -m “&lt;COMMIT MESSAGE&gt;”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– Shortcut to inline your commit message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merge &lt;BRANCH&gt;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merges BRANCH into current branch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push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Push changes to remote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Mangal" panose="02040503050203030202" pitchFamily="18" charset="0"/>
              </a:rPr>
              <a:t>git push --set-upstream origin &lt;BRANCH NAME&gt;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- Pushes to new remote branch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Making pull requests - </a:t>
            </a:r>
            <a:r>
              <a:rPr lang="en-US" dirty="0">
                <a:hlinkClick r:id="rId2"/>
              </a:rPr>
              <a:t>https://github.com/hytech-racing/code-2020/tree/refactored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FF5CF-063C-452D-A14B-D64E42A1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B6D5-A1CA-48CF-B19E-241C267B0229}" type="datetime1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059D5-AB37-4278-A396-34A94D99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Georgia Institute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F4DE6-608D-4609-AC70-EA5BE2C8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511E89-B375-4B6E-BE86-15FDA7DFC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Commands</a:t>
            </a:r>
          </a:p>
        </p:txBody>
      </p:sp>
    </p:spTree>
    <p:extLst>
      <p:ext uri="{BB962C8B-B14F-4D97-AF65-F5344CB8AC3E}">
        <p14:creationId xmlns:p14="http://schemas.microsoft.com/office/powerpoint/2010/main" val="3636812945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Roboto Condensed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yTech Racing Sample Presentation (DO NOT EDIT).pptx" id="{AC5491D5-96DE-44FD-8AF7-BEC59446424D}" vid="{53A4CC18-452D-48A4-9115-6FE042E0EFCF}"/>
    </a:ext>
  </a:extLst>
</a:theme>
</file>

<file path=ppt/theme/theme2.xml><?xml version="1.0" encoding="utf-8"?>
<a:theme xmlns:a="http://schemas.openxmlformats.org/drawingml/2006/main" name="1_Custom Design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3A369"/>
      </a:accent1>
      <a:accent2>
        <a:srgbClr val="EAAA00"/>
      </a:accent2>
      <a:accent3>
        <a:srgbClr val="003057"/>
      </a:accent3>
      <a:accent4>
        <a:srgbClr val="545454"/>
      </a:accent4>
      <a:accent5>
        <a:srgbClr val="808080"/>
      </a:accent5>
      <a:accent6>
        <a:srgbClr val="E5E5E5"/>
      </a:accent6>
      <a:hlink>
        <a:srgbClr val="004F9F"/>
      </a:hlink>
      <a:folHlink>
        <a:srgbClr val="954F72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yTech Racing Sample Presentation (DO NOT EDIT).pptx" id="{AC5491D5-96DE-44FD-8AF7-BEC59446424D}" vid="{DD312FC3-E110-4375-9603-0B53DD47F20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6F9FE7D3802A46A8C021AE569E07C1" ma:contentTypeVersion="13" ma:contentTypeDescription="Create a new document." ma:contentTypeScope="" ma:versionID="aec6666507592dbb3382930b03d3da39">
  <xsd:schema xmlns:xsd="http://www.w3.org/2001/XMLSchema" xmlns:xs="http://www.w3.org/2001/XMLSchema" xmlns:p="http://schemas.microsoft.com/office/2006/metadata/properties" xmlns:ns2="3f70cfa0-3572-47b6-a5b3-5a2439b91724" xmlns:ns3="7884a59e-e98e-4c2a-a556-64bfa35469e8" targetNamespace="http://schemas.microsoft.com/office/2006/metadata/properties" ma:root="true" ma:fieldsID="bcb3f30711aeea2d6653fa9f9048462c" ns2:_="" ns3:_="">
    <xsd:import namespace="3f70cfa0-3572-47b6-a5b3-5a2439b91724"/>
    <xsd:import namespace="7884a59e-e98e-4c2a-a556-64bfa35469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_Flow_SignoffStatu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70cfa0-3572-47b6-a5b3-5a2439b917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_Flow_SignoffStatus" ma:index="17" nillable="true" ma:displayName="Sign-off status" ma:internalName="Sign_x002d_off_x0020_status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84a59e-e98e-4c2a-a556-64bfa35469e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3f70cfa0-3572-47b6-a5b3-5a2439b91724" xsi:nil="true"/>
  </documentManagement>
</p:properties>
</file>

<file path=customXml/itemProps1.xml><?xml version="1.0" encoding="utf-8"?>
<ds:datastoreItem xmlns:ds="http://schemas.openxmlformats.org/officeDocument/2006/customXml" ds:itemID="{5CC433D4-5F71-4D7B-A5F9-75FD0814BD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70cfa0-3572-47b6-a5b3-5a2439b91724"/>
    <ds:schemaRef ds:uri="7884a59e-e98e-4c2a-a556-64bfa35469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E32316-D064-4597-B3F8-8A1A33E7AF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D653AE-3A0B-4E86-9C0D-8A5F51D4221D}">
  <ds:schemaRefs>
    <ds:schemaRef ds:uri="http://purl.org/dc/elements/1.1/"/>
    <ds:schemaRef ds:uri="http://schemas.microsoft.com/office/2006/metadata/properties"/>
    <ds:schemaRef ds:uri="http://purl.org/dc/terms/"/>
    <ds:schemaRef ds:uri="3f70cfa0-3572-47b6-a5b3-5a2439b917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884a59e-e98e-4c2a-a556-64bfa35469e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Sample Presentation</Template>
  <TotalTime>112</TotalTime>
  <Words>811</Words>
  <Application>Microsoft Office PowerPoint</Application>
  <PresentationFormat>Widescreen</PresentationFormat>
  <Paragraphs>135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Roboto</vt:lpstr>
      <vt:lpstr>Calibri</vt:lpstr>
      <vt:lpstr>Consolas</vt:lpstr>
      <vt:lpstr>Arial</vt:lpstr>
      <vt:lpstr>Roboto Condensed Light</vt:lpstr>
      <vt:lpstr>Courier New</vt:lpstr>
      <vt:lpstr>3_Custom Design</vt:lpstr>
      <vt:lpstr>1_Custom Design</vt:lpstr>
      <vt:lpstr>Intro to Git</vt:lpstr>
      <vt:lpstr>giT iS fOr fiLe sHaRinG</vt:lpstr>
      <vt:lpstr>What is Version Control?</vt:lpstr>
      <vt:lpstr>Merge Conflicts</vt:lpstr>
      <vt:lpstr>Merge Conflicts (continued)</vt:lpstr>
      <vt:lpstr>Merge Conflicts (continued)</vt:lpstr>
      <vt:lpstr>Understanding Local Status</vt:lpstr>
      <vt:lpstr>Useful Commands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Git</dc:title>
  <dc:creator>Merchia, Atul R</dc:creator>
  <cp:lastModifiedBy>Merchia, Atul R</cp:lastModifiedBy>
  <cp:revision>10</cp:revision>
  <dcterms:created xsi:type="dcterms:W3CDTF">2020-08-22T19:29:40Z</dcterms:created>
  <dcterms:modified xsi:type="dcterms:W3CDTF">2020-08-23T19:13:02Z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0x010100406F9FE7D3802A46A8C021AE569E07C1</vt:lpwstr>
  </property>
</Properties>
</file>